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8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266" r:id="rId15"/>
    <p:sldId id="272" r:id="rId16"/>
    <p:sldId id="274" r:id="rId17"/>
    <p:sldId id="275" r:id="rId18"/>
    <p:sldId id="285" r:id="rId19"/>
    <p:sldId id="282" r:id="rId20"/>
    <p:sldId id="283" r:id="rId21"/>
    <p:sldId id="286" r:id="rId22"/>
    <p:sldId id="265" r:id="rId23"/>
    <p:sldId id="278" r:id="rId24"/>
    <p:sldId id="280" r:id="rId25"/>
    <p:sldId id="281" r:id="rId26"/>
    <p:sldId id="268" r:id="rId27"/>
    <p:sldId id="301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CC99"/>
    <a:srgbClr val="007E39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687" autoAdjust="0"/>
  </p:normalViewPr>
  <p:slideViewPr>
    <p:cSldViewPr>
      <p:cViewPr>
        <p:scale>
          <a:sx n="60" d="100"/>
          <a:sy n="60" d="100"/>
        </p:scale>
        <p:origin x="-1188" y="-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4B450-D481-435F-8DCC-8BFD75257474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D250E0-F65D-41FB-846B-4EEEDA2F0D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2658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B90DDF8-C3B4-475D-8B62-EF86BB416AD9}" type="slidenum">
              <a:rPr lang="ru-RU" altLang="ru-RU" smtClean="0"/>
              <a:pPr>
                <a:spcBef>
                  <a:spcPct val="0"/>
                </a:spcBef>
              </a:pPr>
              <a:t>3</a:t>
            </a:fld>
            <a:endParaRPr lang="ru-RU" altLang="ru-RU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Понимание –это не только раскрытие существенного в предметах и явлениях, но и постижение смысла и значения чего-либо. При этом, чем больше связей человек обнаруживает между прежним и новым опытом, тем сильнее ощущение, что это новое ему понятно.</a:t>
            </a:r>
          </a:p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Проблемная ситуация является побудителем, как бы запуском  мышления. Анализ проблемной ситуации порождает вопросы, на которые необходимо ответить. Проблемная ситуация -  это конфликт между тем, что дано субъекту и тем, что он должен достигнуть.</a:t>
            </a:r>
          </a:p>
        </p:txBody>
      </p:sp>
    </p:spTree>
    <p:extLst>
      <p:ext uri="{BB962C8B-B14F-4D97-AF65-F5344CB8AC3E}">
        <p14:creationId xmlns:p14="http://schemas.microsoft.com/office/powerpoint/2010/main" xmlns="" val="2721717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FCC818E-48F7-4CCF-9A59-98B2403426B0}" type="slidenum">
              <a:rPr lang="ru-RU" altLang="ru-RU" smtClean="0"/>
              <a:pPr>
                <a:spcBef>
                  <a:spcPct val="0"/>
                </a:spcBef>
              </a:pPr>
              <a:t>7</a:t>
            </a:fld>
            <a:endParaRPr lang="ru-RU" altLang="ru-RU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В процессе мышления осуществляется переход от случайного к необходимому, от единичного к общему. Существенные связи с необходимостью являются общими при многообразных изменениях несущественных обстоятельств.- </a:t>
            </a:r>
            <a:r>
              <a:rPr lang="ru-RU" altLang="ru-RU" b="1" smtClean="0">
                <a:latin typeface="Arial" panose="020B0604020202020204" pitchFamily="34" charset="0"/>
              </a:rPr>
              <a:t>Обобщенность.</a:t>
            </a:r>
          </a:p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 Проникновение в существенные связи и отношения предметного и социального мира возможно с помощью выработанных человечеством культурных  средств, орудий познания – практических действий,  образов и представлений, моделей, схем, символов, знаков, языка. Опора на культурные средства познания характеризует такую особенность мышления как </a:t>
            </a:r>
            <a:r>
              <a:rPr lang="ru-RU" altLang="ru-RU" b="1" smtClean="0">
                <a:latin typeface="Arial" panose="020B0604020202020204" pitchFamily="34" charset="0"/>
              </a:rPr>
              <a:t>опосредованность.</a:t>
            </a:r>
          </a:p>
        </p:txBody>
      </p:sp>
    </p:spTree>
    <p:extLst>
      <p:ext uri="{BB962C8B-B14F-4D97-AF65-F5344CB8AC3E}">
        <p14:creationId xmlns:p14="http://schemas.microsoft.com/office/powerpoint/2010/main" xmlns="" val="1410044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D565449-A22D-4FFB-9212-9D3CE78C913A}" type="slidenum">
              <a:rPr lang="ru-RU" altLang="ru-RU" smtClean="0"/>
              <a:pPr>
                <a:spcBef>
                  <a:spcPct val="0"/>
                </a:spcBef>
              </a:pPr>
              <a:t>9</a:t>
            </a:fld>
            <a:endParaRPr lang="ru-RU" altLang="ru-RU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mtClean="0">
                <a:latin typeface="Arial" panose="020B0604020202020204" pitchFamily="34" charset="0"/>
              </a:rPr>
              <a:t>Человеческое мышление – в каких бы формах оно не осуществлялось – невозможно без языка, речи.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>
                <a:latin typeface="Arial" panose="020B0604020202020204" pitchFamily="34" charset="0"/>
              </a:rPr>
              <a:t>Через понятие, выраженное в слове, М.оказывается неразрывно связанным с речью. Речь – материальная основа мышления. Мысль всегда опирается на свернутую внутреннюю речь. Эксперименты и регистрация движений артикуляционных органов показали, что ни одна сложная мысль не протекает без свернутых речевых процессов. Внутренняя речь, в отличие от внешней речи, обладает особым синтаксисом, характеризуется отрывистостью, фрагментарностью,  сокращенностью.  Взаимосвязь мышления и речи – одно из важнейших, принципиальных различий между психикой человека и психикой животных. Только с появлением слова возможно зафиксировать, закрепить представление или понятие о том или ином свойстве, качестве, характеристике объекта, отношениях между объектами. Чем глубже и основательнее продумана та или иная мысль, тем более четко и ясно она выражается в словах, в устной и письменной речи. И наоборот, чем более совершенствуется словесная формулировка какой-либо мысли , тем отчетливее и понятнее она становится.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>
                <a:latin typeface="Arial" panose="020B0604020202020204" pitchFamily="34" charset="0"/>
              </a:rPr>
              <a:t>Благодаря формулированию и закреплению в слове, мысль не исчезает и не угасает, едва успев возникнуть. Она прочно фиксируется в речевой формулировке – устной или письменной. И это – важнейшее условие их формирования.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1385805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35ED7-07E4-4450-85B9-03CFFBC250AF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19316-0201-4AFA-9C48-8B2CB8106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E4233-B46A-487E-94BB-094CA00F4258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EA1DE-06B5-49AC-A30E-BED5CD70D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12560-3B89-4D3D-86F0-5D9D685ED75E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C58C8-7997-40C6-BF5B-C50F0751D4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6BEA5-4340-40E9-80F7-19272F210E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27525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4FC7F-7A1A-425D-96E0-0DA1A81115AD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97C70-8203-4113-BC74-6F377053D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8DC8B-DCBE-43C7-B94C-A94D0A0EF7C3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49425-3E0B-4FE7-8184-16816282F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13E5B-0C9B-488B-94CB-59D72F825910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CA913-071C-4FFC-909B-F2125E95D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22BCF-E1B8-4ECF-B64B-4A522744160E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0A7E3-AF05-4B83-8694-82F64B2DF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52C5A-A56E-4184-9EF7-F5BAE10EA27F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7822D-A6F2-4D05-B2AF-A51424FFA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DFBD3-6247-4ECB-8463-4609373B541D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BCEC1-7418-4514-AA3A-6A881F3DE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42940-D1A7-49FD-9B0B-3CE19A8C2A64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98FAC-A105-4E82-BDC3-BBA5962E1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EFBD8-5730-439F-A176-27F76F0FF3A1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999A4-5839-43C9-86BF-FED79E80B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5AFDE33-35D9-4B6F-A0BF-BBF59179148B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288FC87-B2DB-4220-B63A-30CA7C833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transition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96752"/>
            <a:ext cx="9468544" cy="4897016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72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МЫШЛЕНИЕ.</a:t>
            </a:r>
            <a:r>
              <a:rPr lang="ru-RU" altLang="ru-RU" sz="96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/>
            </a:r>
            <a:br>
              <a:rPr lang="ru-RU" altLang="ru-RU" sz="9600" b="1" dirty="0" smtClean="0">
                <a:solidFill>
                  <a:srgbClr val="002060"/>
                </a:solidFill>
                <a:latin typeface="Georgia" panose="02040502050405020303" pitchFamily="18" charset="0"/>
              </a:rPr>
            </a:br>
            <a:endParaRPr lang="ru-RU" altLang="ru-RU" sz="9600" b="1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309128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4"/>
          <p:cNvGrpSpPr>
            <a:grpSpLocks/>
          </p:cNvGrpSpPr>
          <p:nvPr/>
        </p:nvGrpSpPr>
        <p:grpSpPr bwMode="auto">
          <a:xfrm>
            <a:off x="0" y="1844675"/>
            <a:ext cx="9144000" cy="4321175"/>
            <a:chOff x="384" y="1248"/>
            <a:chExt cx="5040" cy="1776"/>
          </a:xfrm>
        </p:grpSpPr>
        <p:sp>
          <p:nvSpPr>
            <p:cNvPr id="19460" name="Rectangle 5"/>
            <p:cNvSpPr>
              <a:spLocks noChangeArrowheads="1"/>
            </p:cNvSpPr>
            <p:nvPr/>
          </p:nvSpPr>
          <p:spPr bwMode="auto">
            <a:xfrm>
              <a:off x="432" y="1248"/>
              <a:ext cx="1392" cy="7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99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Осознание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Проблемной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ситуации</a:t>
              </a:r>
            </a:p>
          </p:txBody>
        </p:sp>
        <p:sp>
          <p:nvSpPr>
            <p:cNvPr id="19461" name="Rectangle 6"/>
            <p:cNvSpPr>
              <a:spLocks noChangeArrowheads="1"/>
            </p:cNvSpPr>
            <p:nvPr/>
          </p:nvSpPr>
          <p:spPr bwMode="auto">
            <a:xfrm>
              <a:off x="4032" y="1248"/>
              <a:ext cx="1392" cy="7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99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Ограничение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зоны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поиска</a:t>
              </a:r>
            </a:p>
          </p:txBody>
        </p:sp>
        <p:sp>
          <p:nvSpPr>
            <p:cNvPr id="19462" name="Rectangle 7"/>
            <p:cNvSpPr>
              <a:spLocks noChangeArrowheads="1"/>
            </p:cNvSpPr>
            <p:nvPr/>
          </p:nvSpPr>
          <p:spPr bwMode="auto">
            <a:xfrm>
              <a:off x="384" y="2304"/>
              <a:ext cx="1392" cy="7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99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Построение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гипотезы</a:t>
              </a:r>
            </a:p>
          </p:txBody>
        </p:sp>
        <p:sp>
          <p:nvSpPr>
            <p:cNvPr id="19463" name="Rectangle 8"/>
            <p:cNvSpPr>
              <a:spLocks noChangeArrowheads="1"/>
            </p:cNvSpPr>
            <p:nvPr/>
          </p:nvSpPr>
          <p:spPr bwMode="auto">
            <a:xfrm>
              <a:off x="2208" y="2304"/>
              <a:ext cx="1392" cy="7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99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Проверка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гипотезы</a:t>
              </a:r>
            </a:p>
          </p:txBody>
        </p:sp>
        <p:sp>
          <p:nvSpPr>
            <p:cNvPr id="19464" name="Rectangle 9"/>
            <p:cNvSpPr>
              <a:spLocks noChangeArrowheads="1"/>
            </p:cNvSpPr>
            <p:nvPr/>
          </p:nvSpPr>
          <p:spPr bwMode="auto">
            <a:xfrm>
              <a:off x="2208" y="1248"/>
              <a:ext cx="1392" cy="7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99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Постановка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задачи</a:t>
              </a:r>
            </a:p>
          </p:txBody>
        </p:sp>
        <p:sp>
          <p:nvSpPr>
            <p:cNvPr id="19465" name="Rectangle 10"/>
            <p:cNvSpPr>
              <a:spLocks noChangeArrowheads="1"/>
            </p:cNvSpPr>
            <p:nvPr/>
          </p:nvSpPr>
          <p:spPr bwMode="auto">
            <a:xfrm>
              <a:off x="4032" y="2304"/>
              <a:ext cx="1392" cy="7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99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2000">
                <a:latin typeface="Franklin Gothic Medium" panose="020B060302010202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Рефлексия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действий и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 b="1">
                  <a:latin typeface="Times New Roman" panose="02020603050405020304" pitchFamily="18" charset="0"/>
                </a:rPr>
                <a:t>результатов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19466" name="Line 11"/>
            <p:cNvSpPr>
              <a:spLocks noChangeShapeType="1"/>
            </p:cNvSpPr>
            <p:nvPr/>
          </p:nvSpPr>
          <p:spPr bwMode="auto">
            <a:xfrm>
              <a:off x="1824" y="163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9467" name="Line 12"/>
            <p:cNvSpPr>
              <a:spLocks noChangeShapeType="1"/>
            </p:cNvSpPr>
            <p:nvPr/>
          </p:nvSpPr>
          <p:spPr bwMode="auto">
            <a:xfrm>
              <a:off x="3600" y="268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9468" name="Line 13"/>
            <p:cNvSpPr>
              <a:spLocks noChangeShapeType="1"/>
            </p:cNvSpPr>
            <p:nvPr/>
          </p:nvSpPr>
          <p:spPr bwMode="auto">
            <a:xfrm>
              <a:off x="1776" y="268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9469" name="Line 14"/>
            <p:cNvSpPr>
              <a:spLocks noChangeShapeType="1"/>
            </p:cNvSpPr>
            <p:nvPr/>
          </p:nvSpPr>
          <p:spPr bwMode="auto">
            <a:xfrm>
              <a:off x="3600" y="1632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19459" name="Text Box 15"/>
          <p:cNvSpPr txBox="1">
            <a:spLocks noChangeArrowheads="1"/>
          </p:cNvSpPr>
          <p:nvPr/>
        </p:nvSpPr>
        <p:spPr bwMode="auto">
          <a:xfrm>
            <a:off x="1908175" y="260350"/>
            <a:ext cx="5791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000" b="1">
                <a:solidFill>
                  <a:schemeClr val="tx2"/>
                </a:solidFill>
                <a:latin typeface="Constantia" panose="02030602050306030303" pitchFamily="18" charset="0"/>
              </a:rPr>
              <a:t>Этапы решения мыслительной задачи</a:t>
            </a:r>
          </a:p>
        </p:txBody>
      </p:sp>
    </p:spTree>
    <p:extLst>
      <p:ext uri="{BB962C8B-B14F-4D97-AF65-F5344CB8AC3E}">
        <p14:creationId xmlns:p14="http://schemas.microsoft.com/office/powerpoint/2010/main" xmlns="" val="216995868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2205038"/>
            <a:ext cx="8229600" cy="1643062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4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Индивидуальные особенности мышления </a:t>
            </a:r>
            <a:r>
              <a:rPr lang="ru-RU" altLang="ru-RU" sz="4000" dirty="0" smtClean="0">
                <a:latin typeface="Constantia" panose="02030602050306030303" pitchFamily="18" charset="0"/>
              </a:rPr>
              <a:t>проявляются в продуктивности ума, составляющими которого являются отдельные </a:t>
            </a:r>
            <a:r>
              <a:rPr lang="ru-RU" altLang="ru-RU" sz="400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качества мышления:</a:t>
            </a:r>
          </a:p>
        </p:txBody>
      </p:sp>
    </p:spTree>
    <p:extLst>
      <p:ext uri="{BB962C8B-B14F-4D97-AF65-F5344CB8AC3E}">
        <p14:creationId xmlns:p14="http://schemas.microsoft.com/office/powerpoint/2010/main" xmlns="" val="380009136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9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4000" dirty="0" smtClean="0">
                <a:solidFill>
                  <a:schemeClr val="tx2">
                    <a:lumMod val="75000"/>
                  </a:schemeClr>
                </a:solidFill>
                <a:latin typeface="Georgia" panose="02040502050405020303" pitchFamily="18" charset="0"/>
              </a:rPr>
              <a:t>Составляющие продуктивности ума</a:t>
            </a: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755650" y="1557338"/>
            <a:ext cx="2376488" cy="64928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atin typeface="Times New Roman" panose="02020603050405020304" pitchFamily="18" charset="0"/>
              </a:rPr>
              <a:t>Быстрота</a:t>
            </a: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323850" y="2420938"/>
            <a:ext cx="3671888" cy="71913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atin typeface="Times New Roman" panose="02020603050405020304" pitchFamily="18" charset="0"/>
              </a:rPr>
              <a:t>Самостоятельность</a:t>
            </a: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755650" y="3357563"/>
            <a:ext cx="2376488" cy="6477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atin typeface="Times New Roman" panose="02020603050405020304" pitchFamily="18" charset="0"/>
              </a:rPr>
              <a:t>Широта</a:t>
            </a: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827088" y="4149725"/>
            <a:ext cx="2376487" cy="6477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atin typeface="Times New Roman" panose="02020603050405020304" pitchFamily="18" charset="0"/>
              </a:rPr>
              <a:t>Гибкость</a:t>
            </a: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827088" y="5013325"/>
            <a:ext cx="2376487" cy="6477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atin typeface="Times New Roman" panose="02020603050405020304" pitchFamily="18" charset="0"/>
              </a:rPr>
              <a:t>Глубина</a:t>
            </a:r>
          </a:p>
        </p:txBody>
      </p:sp>
      <p:sp>
        <p:nvSpPr>
          <p:cNvPr id="21512" name="Rectangle 11"/>
          <p:cNvSpPr>
            <a:spLocks noChangeArrowheads="1"/>
          </p:cNvSpPr>
          <p:nvPr/>
        </p:nvSpPr>
        <p:spPr bwMode="auto">
          <a:xfrm>
            <a:off x="900113" y="5805488"/>
            <a:ext cx="2303462" cy="576262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atin typeface="Times New Roman" panose="02020603050405020304" pitchFamily="18" charset="0"/>
              </a:rPr>
              <a:t>Критичность</a:t>
            </a:r>
          </a:p>
        </p:txBody>
      </p:sp>
      <p:sp>
        <p:nvSpPr>
          <p:cNvPr id="21513" name="Line 12"/>
          <p:cNvSpPr>
            <a:spLocks noChangeShapeType="1"/>
          </p:cNvSpPr>
          <p:nvPr/>
        </p:nvSpPr>
        <p:spPr bwMode="auto">
          <a:xfrm>
            <a:off x="3132138" y="1844675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4" name="Line 13"/>
          <p:cNvSpPr>
            <a:spLocks noChangeShapeType="1"/>
          </p:cNvSpPr>
          <p:nvPr/>
        </p:nvSpPr>
        <p:spPr bwMode="auto">
          <a:xfrm>
            <a:off x="3203575" y="5445125"/>
            <a:ext cx="2162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5" name="Line 14"/>
          <p:cNvSpPr>
            <a:spLocks noChangeShapeType="1"/>
          </p:cNvSpPr>
          <p:nvPr/>
        </p:nvSpPr>
        <p:spPr bwMode="auto">
          <a:xfrm flipH="1">
            <a:off x="5292725" y="1916113"/>
            <a:ext cx="1588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6" name="Line 15"/>
          <p:cNvSpPr>
            <a:spLocks noChangeShapeType="1"/>
          </p:cNvSpPr>
          <p:nvPr/>
        </p:nvSpPr>
        <p:spPr bwMode="auto">
          <a:xfrm flipV="1">
            <a:off x="5435600" y="4076700"/>
            <a:ext cx="0" cy="1366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7" name="Rectangle 16"/>
          <p:cNvSpPr>
            <a:spLocks noChangeArrowheads="1"/>
          </p:cNvSpPr>
          <p:nvPr/>
        </p:nvSpPr>
        <p:spPr bwMode="auto">
          <a:xfrm>
            <a:off x="3995738" y="3284538"/>
            <a:ext cx="3024187" cy="792162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atin typeface="Times New Roman" panose="02020603050405020304" pitchFamily="18" charset="0"/>
              </a:rPr>
              <a:t>Инициативность</a:t>
            </a:r>
          </a:p>
        </p:txBody>
      </p:sp>
      <p:sp>
        <p:nvSpPr>
          <p:cNvPr id="21518" name="Line 17"/>
          <p:cNvSpPr>
            <a:spLocks noChangeShapeType="1"/>
          </p:cNvSpPr>
          <p:nvPr/>
        </p:nvSpPr>
        <p:spPr bwMode="auto">
          <a:xfrm>
            <a:off x="3203575" y="6092825"/>
            <a:ext cx="2520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9" name="Rectangle 18"/>
          <p:cNvSpPr>
            <a:spLocks noChangeArrowheads="1"/>
          </p:cNvSpPr>
          <p:nvPr/>
        </p:nvSpPr>
        <p:spPr bwMode="auto">
          <a:xfrm>
            <a:off x="5724525" y="5805488"/>
            <a:ext cx="3024188" cy="6477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latin typeface="Times New Roman" panose="02020603050405020304" pitchFamily="18" charset="0"/>
              </a:rPr>
              <a:t>Сообразительность</a:t>
            </a:r>
          </a:p>
        </p:txBody>
      </p:sp>
      <p:sp>
        <p:nvSpPr>
          <p:cNvPr id="21520" name="Line 19"/>
          <p:cNvSpPr>
            <a:spLocks noChangeShapeType="1"/>
          </p:cNvSpPr>
          <p:nvPr/>
        </p:nvSpPr>
        <p:spPr bwMode="auto">
          <a:xfrm>
            <a:off x="6372225" y="4076700"/>
            <a:ext cx="73025" cy="172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693030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sz="4000" smtClean="0">
                <a:effectLst/>
                <a:latin typeface="Constantia" panose="02030602050306030303" pitchFamily="18" charset="0"/>
              </a:rPr>
              <a:t>Качества мышления:</a:t>
            </a:r>
          </a:p>
        </p:txBody>
      </p:sp>
      <p:sp>
        <p:nvSpPr>
          <p:cNvPr id="2375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107950" y="1600200"/>
            <a:ext cx="925195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sz="2800" dirty="0" smtClean="0">
                <a:solidFill>
                  <a:schemeClr val="hlink"/>
                </a:solidFill>
                <a:effectLst/>
                <a:latin typeface="Georgia" panose="02040502050405020303" pitchFamily="18" charset="0"/>
              </a:rPr>
              <a:t>Быстрота мышления</a:t>
            </a:r>
            <a:r>
              <a:rPr lang="ru-RU" altLang="ru-RU" sz="2800" dirty="0" smtClean="0">
                <a:effectLst/>
                <a:latin typeface="Georgia" panose="02040502050405020303" pitchFamily="18" charset="0"/>
              </a:rPr>
              <a:t> – проявляется в способности находить правильные, обоснованные решения и реализовывать их в условиях дефицита времени.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800" dirty="0" smtClean="0">
                <a:solidFill>
                  <a:schemeClr val="hlink"/>
                </a:solidFill>
                <a:effectLst/>
                <a:latin typeface="Georgia" panose="02040502050405020303" pitchFamily="18" charset="0"/>
              </a:rPr>
              <a:t>Самостоятельность мышления</a:t>
            </a:r>
            <a:r>
              <a:rPr lang="ru-RU" altLang="ru-RU" sz="2800" dirty="0" smtClean="0">
                <a:effectLst/>
                <a:latin typeface="Georgia" panose="02040502050405020303" pitchFamily="18" charset="0"/>
              </a:rPr>
              <a:t> – выражается  в умении увидеть новую проблему, поставить новый вопрос и затем решить задачи своими силами. Творческий характер мышления наиболее ярко выражается </a:t>
            </a:r>
            <a:r>
              <a:rPr lang="ru-RU" altLang="ru-RU" sz="2800" dirty="0" err="1" smtClean="0">
                <a:effectLst/>
                <a:latin typeface="Georgia" panose="02040502050405020303" pitchFamily="18" charset="0"/>
              </a:rPr>
              <a:t>вего</a:t>
            </a:r>
            <a:r>
              <a:rPr lang="ru-RU" altLang="ru-RU" sz="2800" dirty="0" smtClean="0">
                <a:effectLst/>
                <a:latin typeface="Georgia" panose="02040502050405020303" pitchFamily="18" charset="0"/>
              </a:rPr>
              <a:t> самостоятельности.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sz="2800" dirty="0" smtClean="0">
                <a:solidFill>
                  <a:schemeClr val="hlink"/>
                </a:solidFill>
                <a:effectLst/>
                <a:latin typeface="Georgia" panose="02040502050405020303" pitchFamily="18" charset="0"/>
              </a:rPr>
              <a:t>Гибкость мышления</a:t>
            </a:r>
            <a:r>
              <a:rPr lang="ru-RU" altLang="ru-RU" sz="2800" dirty="0" smtClean="0">
                <a:effectLst/>
                <a:latin typeface="Georgia" panose="02040502050405020303" pitchFamily="18" charset="0"/>
              </a:rPr>
              <a:t> – проявляется в умении изменять намеченный план действий, если этот план не удовлетворяет</a:t>
            </a:r>
            <a:r>
              <a:rPr lang="ru-RU" altLang="ru-RU" sz="2800" dirty="0" smtClean="0">
                <a:latin typeface="Georgia" panose="02040502050405020303" pitchFamily="18" charset="0"/>
              </a:rPr>
              <a:t> условиям, которые обнаруживаются в ходе решения задач.</a:t>
            </a:r>
          </a:p>
        </p:txBody>
      </p:sp>
    </p:spTree>
    <p:extLst>
      <p:ext uri="{BB962C8B-B14F-4D97-AF65-F5344CB8AC3E}">
        <p14:creationId xmlns:p14="http://schemas.microsoft.com/office/powerpoint/2010/main" xmlns="" val="138469893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7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7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7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3757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438150" y="404813"/>
            <a:ext cx="838200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latin typeface="Georgia" panose="02040502050405020303" pitchFamily="18" charset="0"/>
              </a:rPr>
              <a:t>Сознание – это отражение действительности в мозге человека.</a:t>
            </a:r>
          </a:p>
          <a:p>
            <a:endParaRPr lang="ru-RU" sz="3600" dirty="0">
              <a:latin typeface="Georgia" panose="02040502050405020303" pitchFamily="18" charset="0"/>
            </a:endParaRPr>
          </a:p>
          <a:p>
            <a:endParaRPr lang="ru-RU" sz="4000" dirty="0">
              <a:latin typeface="Georgia" panose="02040502050405020303" pitchFamily="18" charset="0"/>
            </a:endParaRPr>
          </a:p>
          <a:p>
            <a:endParaRPr lang="ru-RU" sz="4000" dirty="0">
              <a:latin typeface="Georgia" panose="02040502050405020303" pitchFamily="18" charset="0"/>
            </a:endParaRPr>
          </a:p>
          <a:p>
            <a:endParaRPr lang="ru-RU" sz="4000" dirty="0">
              <a:latin typeface="Georgia" panose="02040502050405020303" pitchFamily="18" charset="0"/>
            </a:endParaRPr>
          </a:p>
          <a:p>
            <a:r>
              <a:rPr lang="ru-RU" sz="4000" dirty="0">
                <a:latin typeface="Georgia" panose="02040502050405020303" pitchFamily="18" charset="0"/>
              </a:rPr>
              <a:t>Мышление – это обобщенное и опосредованное познание действительности.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4048" y="1694130"/>
            <a:ext cx="3628083" cy="21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Georgia" panose="02040502050405020303" pitchFamily="18" charset="0"/>
              </a:rPr>
              <a:t>Сигнальные системы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468313" y="2420938"/>
            <a:ext cx="8229600" cy="2952750"/>
          </a:xfrm>
          <a:ln w="50800">
            <a:noFill/>
          </a:ln>
        </p:spPr>
        <p:txBody>
          <a:bodyPr/>
          <a:lstStyle/>
          <a:p>
            <a:pPr eaLnBrk="1" hangingPunct="1"/>
            <a:r>
              <a:rPr lang="ru-RU" sz="3600" dirty="0" smtClean="0">
                <a:latin typeface="Georgia" panose="02040502050405020303" pitchFamily="18" charset="0"/>
              </a:rPr>
              <a:t>Совокупность процессов в нервной системе, которые осуществляют восприятие, анализ информации и ответную реакцию организма, называют </a:t>
            </a:r>
            <a:r>
              <a:rPr lang="ru-RU" sz="36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сигнальной системой.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Речь – это озвученная мысль, свойственная только человеку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468313" y="1600200"/>
            <a:ext cx="8218487" cy="5257800"/>
          </a:xfrm>
          <a:ln w="50800">
            <a:solidFill>
              <a:schemeClr val="bg1">
                <a:lumMod val="50000"/>
              </a:schemeClr>
            </a:solidFill>
          </a:ln>
        </p:spPr>
        <p:txBody>
          <a:bodyPr/>
          <a:lstStyle/>
          <a:p>
            <a:pPr eaLnBrk="1" hangingPunct="1"/>
            <a:r>
              <a:rPr lang="ru-RU" dirty="0" smtClean="0">
                <a:latin typeface="Georgia" panose="02040502050405020303" pitchFamily="18" charset="0"/>
              </a:rPr>
              <a:t>Основой для возникновения речи является аппарат для образования звуков – голосовой.</a:t>
            </a:r>
          </a:p>
          <a:p>
            <a:pPr eaLnBrk="1" hangingPunct="1"/>
            <a:r>
              <a:rPr lang="ru-RU" dirty="0" smtClean="0">
                <a:latin typeface="Georgia" panose="02040502050405020303" pitchFamily="18" charset="0"/>
              </a:rPr>
              <a:t>В </a:t>
            </a:r>
            <a:r>
              <a:rPr lang="ru-RU" dirty="0" err="1" smtClean="0">
                <a:latin typeface="Georgia" panose="02040502050405020303" pitchFamily="18" charset="0"/>
              </a:rPr>
              <a:t>к.б.п</a:t>
            </a:r>
            <a:r>
              <a:rPr lang="ru-RU" dirty="0" smtClean="0">
                <a:latin typeface="Georgia" panose="02040502050405020303" pitchFamily="18" charset="0"/>
              </a:rPr>
              <a:t>. в левом полушарии три центра речи: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latin typeface="Georgia" panose="02040502050405020303" pitchFamily="18" charset="0"/>
              </a:rPr>
              <a:t>             - слуховой (понимание)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latin typeface="Georgia" panose="02040502050405020303" pitchFamily="18" charset="0"/>
              </a:rPr>
              <a:t>             - двигательный (произношение)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latin typeface="Georgia" panose="02040502050405020303" pitchFamily="18" charset="0"/>
              </a:rPr>
              <a:t>             - зрительный ( понимание   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latin typeface="Georgia" panose="02040502050405020303" pitchFamily="18" charset="0"/>
              </a:rPr>
              <a:t>              письменной речи, чтение)              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Функции речи (слова)</a:t>
            </a:r>
          </a:p>
        </p:txBody>
      </p:sp>
      <p:sp>
        <p:nvSpPr>
          <p:cNvPr id="21506" name="Rectangle 4"/>
          <p:cNvSpPr>
            <a:spLocks noGrp="1"/>
          </p:cNvSpPr>
          <p:nvPr>
            <p:ph type="body" sz="half" idx="1"/>
          </p:nvPr>
        </p:nvSpPr>
        <p:spPr>
          <a:ln w="38100">
            <a:solidFill>
              <a:schemeClr val="bg1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600" dirty="0" smtClean="0">
                <a:latin typeface="Times New Roman" pitchFamily="18" charset="0"/>
              </a:rPr>
              <a:t>Условный раздражитель</a:t>
            </a:r>
          </a:p>
          <a:p>
            <a:pPr eaLnBrk="1" hangingPunct="1">
              <a:lnSpc>
                <a:spcPct val="90000"/>
              </a:lnSpc>
            </a:pPr>
            <a:r>
              <a:rPr lang="ru-RU" sz="3600" dirty="0" smtClean="0">
                <a:latin typeface="Times New Roman" pitchFamily="18" charset="0"/>
              </a:rPr>
              <a:t>Основа формирования понятий</a:t>
            </a:r>
          </a:p>
          <a:p>
            <a:pPr eaLnBrk="1" hangingPunct="1">
              <a:lnSpc>
                <a:spcPct val="90000"/>
              </a:lnSpc>
            </a:pPr>
            <a:r>
              <a:rPr lang="ru-RU" sz="3600" dirty="0" smtClean="0">
                <a:latin typeface="Times New Roman" pitchFamily="18" charset="0"/>
              </a:rPr>
              <a:t>Средство общения</a:t>
            </a:r>
          </a:p>
        </p:txBody>
      </p:sp>
      <p:sp>
        <p:nvSpPr>
          <p:cNvPr id="21507" name="Rectangle 5"/>
          <p:cNvSpPr>
            <a:spLocks noGrp="1"/>
          </p:cNvSpPr>
          <p:nvPr>
            <p:ph type="body" sz="half" idx="2"/>
          </p:nvPr>
        </p:nvSpPr>
        <p:spPr>
          <a:ln w="38100">
            <a:solidFill>
              <a:schemeClr val="bg1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600" dirty="0" smtClean="0">
                <a:latin typeface="Georgia" panose="02040502050405020303" pitchFamily="18" charset="0"/>
              </a:rPr>
              <a:t>Средство мышления: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dirty="0" smtClean="0">
                <a:latin typeface="Georgia" panose="02040502050405020303" pitchFamily="18" charset="0"/>
              </a:rPr>
              <a:t>  - мышления осуществляется в речевой форме,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dirty="0" smtClean="0">
                <a:latin typeface="Georgia" panose="02040502050405020303" pitchFamily="18" charset="0"/>
              </a:rPr>
              <a:t>  - Мышление свойственно только человеку,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dirty="0" smtClean="0">
                <a:latin typeface="Georgia" panose="02040502050405020303" pitchFamily="18" charset="0"/>
              </a:rPr>
              <a:t>  - Мышление формируется…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557338"/>
            <a:ext cx="68580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5"/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4000" dirty="0" err="1">
                <a:solidFill>
                  <a:srgbClr val="002060"/>
                </a:solidFill>
                <a:latin typeface="Georgia" panose="02040502050405020303" pitchFamily="18" charset="0"/>
              </a:rPr>
              <a:t>Типпе</a:t>
            </a:r>
            <a:r>
              <a:rPr lang="ru-RU" sz="4000" dirty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sz="4000" dirty="0" err="1">
                <a:solidFill>
                  <a:srgbClr val="002060"/>
                </a:solidFill>
                <a:latin typeface="Georgia" panose="02040502050405020303" pitchFamily="18" charset="0"/>
              </a:rPr>
              <a:t>Дегре</a:t>
            </a:r>
            <a:r>
              <a:rPr lang="ru-RU" sz="4000" dirty="0">
                <a:solidFill>
                  <a:srgbClr val="002060"/>
                </a:solidFill>
                <a:latin typeface="Georgia" panose="02040502050405020303" pitchFamily="18" charset="0"/>
              </a:rPr>
              <a:t> – родилась в Африке и росла среди львов</a:t>
            </a:r>
          </a:p>
        </p:txBody>
      </p:sp>
    </p:spTree>
  </p:cSld>
  <p:clrMapOvr>
    <a:masterClrMapping/>
  </p:clrMapOvr>
  <p:transition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6a962c1ee581e4143e902d34260558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341438"/>
            <a:ext cx="8316912" cy="471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dirty="0" smtClean="0">
                <a:solidFill>
                  <a:srgbClr val="002060"/>
                </a:solidFill>
                <a:effectLst/>
                <a:latin typeface="Georgia" panose="02040502050405020303" pitchFamily="18" charset="0"/>
              </a:rPr>
              <a:t>Мышление – это: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686800" cy="45259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/>
            <a:r>
              <a:rPr lang="ru-RU" altLang="ru-RU" sz="4000" dirty="0" smtClean="0">
                <a:effectLst/>
                <a:latin typeface="Georgia" panose="02040502050405020303" pitchFamily="18" charset="0"/>
              </a:rPr>
              <a:t>Высшая форма познавательной деятельности человека, позволяющая отражать окружающую действительность обобщенно, опосредованно и устанавливать связи и отношения между предметами и явлениями.</a:t>
            </a:r>
          </a:p>
          <a:p>
            <a:pPr>
              <a:buFont typeface="Wingdings" panose="05000000000000000000" pitchFamily="2" charset="2"/>
              <a:buNone/>
            </a:pPr>
            <a:endParaRPr lang="ru-RU" altLang="ru-RU" b="1" dirty="0" smtClean="0">
              <a:effectLst/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53753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deti_maugl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628775"/>
            <a:ext cx="7418387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Бэби-</a:t>
            </a:r>
            <a:r>
              <a:rPr lang="ru-RU" sz="40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Хоспитал</a:t>
            </a:r>
            <a:r>
              <a:rPr lang="ru-RU" sz="4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Найдена в 1978 на Сьерра-Леоне в стаде обезьян</a:t>
            </a:r>
          </a:p>
        </p:txBody>
      </p:sp>
    </p:spTree>
  </p:cSld>
  <p:clrMapOvr>
    <a:masterClrMapping/>
  </p:clrMapOvr>
  <p:transition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1626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341438"/>
            <a:ext cx="6985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5"/>
          <p:cNvSpPr>
            <a:spLocks noGrp="1"/>
          </p:cNvSpPr>
          <p:nvPr>
            <p:ph type="title"/>
          </p:nvPr>
        </p:nvSpPr>
        <p:spPr>
          <a:xfrm>
            <a:off x="420688" y="21081"/>
            <a:ext cx="8229600" cy="1143000"/>
          </a:xfrm>
        </p:spPr>
        <p:txBody>
          <a:bodyPr/>
          <a:lstStyle/>
          <a:p>
            <a:r>
              <a:rPr lang="ru-RU" sz="4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Мальчик – обезьяна из Камбоджи</a:t>
            </a:r>
          </a:p>
        </p:txBody>
      </p:sp>
    </p:spTree>
  </p:cSld>
  <p:clrMapOvr>
    <a:masterClrMapping/>
  </p:clrMapOvr>
  <p:transition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1773238"/>
            <a:ext cx="362902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Прямоугольник 1"/>
          <p:cNvSpPr>
            <a:spLocks noChangeArrowheads="1"/>
          </p:cNvSpPr>
          <p:nvPr/>
        </p:nvSpPr>
        <p:spPr bwMode="auto">
          <a:xfrm>
            <a:off x="323528" y="1124744"/>
            <a:ext cx="4572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latin typeface="Georgia" panose="02040502050405020303" pitchFamily="18" charset="0"/>
              </a:rPr>
              <a:t>В отличие от животных, кора человека обладает большей способностью к восприятию закономерностей в окружающем мире.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Речь (вторая сигнальная система) – материальная основа мышления</a:t>
            </a:r>
            <a:r>
              <a:rPr lang="ru-RU" sz="3600" b="1" dirty="0" smtClean="0">
                <a:solidFill>
                  <a:srgbClr val="007E3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  <a:br>
              <a:rPr lang="ru-RU" sz="3600" b="1" dirty="0" smtClean="0">
                <a:solidFill>
                  <a:srgbClr val="007E3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</a:rPr>
              <a:t>Функции речи: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700213"/>
            <a:ext cx="9144000" cy="4667250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В общении:</a:t>
            </a:r>
          </a:p>
          <a:p>
            <a:pPr eaLnBrk="1" hangingPunct="1">
              <a:buFont typeface="Arial" charset="0"/>
              <a:buNone/>
            </a:pPr>
            <a:r>
              <a:rPr lang="ru-RU" sz="2800" dirty="0" smtClean="0">
                <a:solidFill>
                  <a:srgbClr val="333300"/>
                </a:solidFill>
                <a:latin typeface="Georgia" panose="02040502050405020303" pitchFamily="18" charset="0"/>
              </a:rPr>
              <a:t>    </a:t>
            </a:r>
            <a:r>
              <a:rPr lang="ru-RU" sz="2800" u="sng" dirty="0" smtClean="0">
                <a:solidFill>
                  <a:srgbClr val="333300"/>
                </a:solidFill>
                <a:latin typeface="Georgia" panose="02040502050405020303" pitchFamily="18" charset="0"/>
              </a:rPr>
              <a:t>Коммуникация</a:t>
            </a:r>
            <a:r>
              <a:rPr lang="ru-RU" sz="2800" dirty="0" smtClean="0">
                <a:solidFill>
                  <a:srgbClr val="333300"/>
                </a:solidFill>
                <a:latin typeface="Georgia" panose="02040502050405020303" pitchFamily="18" charset="0"/>
              </a:rPr>
              <a:t> – передача друг другу определённых сведений, мыслей, чувств.</a:t>
            </a:r>
          </a:p>
          <a:p>
            <a:pPr eaLnBrk="1" hangingPunct="1">
              <a:buFont typeface="Arial" charset="0"/>
              <a:buNone/>
            </a:pPr>
            <a:r>
              <a:rPr lang="ru-RU" sz="2800" u="sng" dirty="0" smtClean="0">
                <a:solidFill>
                  <a:srgbClr val="333300"/>
                </a:solidFill>
                <a:latin typeface="Georgia" panose="02040502050405020303" pitchFamily="18" charset="0"/>
              </a:rPr>
              <a:t>    Экспрессия</a:t>
            </a:r>
            <a:r>
              <a:rPr lang="ru-RU" sz="2800" dirty="0" smtClean="0">
                <a:solidFill>
                  <a:srgbClr val="333300"/>
                </a:solidFill>
                <a:latin typeface="Georgia" panose="02040502050405020303" pitchFamily="18" charset="0"/>
              </a:rPr>
              <a:t> – передача эмоционального отношения к человеку, к которому она обращена.</a:t>
            </a:r>
          </a:p>
          <a:p>
            <a:pPr eaLnBrk="1" hangingPunct="1"/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В мышлении:</a:t>
            </a:r>
          </a:p>
          <a:p>
            <a:pPr eaLnBrk="1" hangingPunct="1">
              <a:buFont typeface="Arial" charset="0"/>
              <a:buNone/>
            </a:pPr>
            <a:r>
              <a:rPr lang="ru-RU" sz="2800" u="sng" dirty="0" smtClean="0">
                <a:solidFill>
                  <a:srgbClr val="333300"/>
                </a:solidFill>
                <a:latin typeface="Georgia" panose="02040502050405020303" pitchFamily="18" charset="0"/>
              </a:rPr>
              <a:t>    Сигнализация</a:t>
            </a:r>
            <a:r>
              <a:rPr lang="ru-RU" sz="2800" dirty="0" smtClean="0">
                <a:solidFill>
                  <a:srgbClr val="333300"/>
                </a:solidFill>
                <a:latin typeface="Georgia" panose="02040502050405020303" pitchFamily="18" charset="0"/>
              </a:rPr>
              <a:t> – через слово обозначается предмет, действие, состояние.</a:t>
            </a:r>
          </a:p>
          <a:p>
            <a:pPr eaLnBrk="1" hangingPunct="1">
              <a:buFont typeface="Arial" charset="0"/>
              <a:buNone/>
            </a:pPr>
            <a:r>
              <a:rPr lang="ru-RU" sz="2800" u="sng" dirty="0" smtClean="0">
                <a:solidFill>
                  <a:srgbClr val="333300"/>
                </a:solidFill>
                <a:latin typeface="Georgia" panose="02040502050405020303" pitchFamily="18" charset="0"/>
              </a:rPr>
              <a:t>    Обобщение</a:t>
            </a:r>
            <a:r>
              <a:rPr lang="ru-RU" sz="2800" dirty="0" smtClean="0">
                <a:solidFill>
                  <a:srgbClr val="333300"/>
                </a:solidFill>
                <a:latin typeface="Georgia" panose="02040502050405020303" pitchFamily="18" charset="0"/>
              </a:rPr>
              <a:t> – каждое слово уже обобщает и это позволяет реализоваться мышлению.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24075" y="260350"/>
            <a:ext cx="4032250" cy="682625"/>
          </a:xfrm>
          <a:ln w="38100">
            <a:noFill/>
          </a:ln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Виды речи: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857250"/>
            <a:ext cx="8229600" cy="5715000"/>
          </a:xfrm>
        </p:spPr>
        <p:txBody>
          <a:bodyPr/>
          <a:lstStyle/>
          <a:p>
            <a:pPr eaLnBrk="1" hangingPunct="1"/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Внешняя 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333300"/>
                </a:solidFill>
                <a:latin typeface="Georgia" panose="02040502050405020303" pitchFamily="18" charset="0"/>
              </a:rPr>
              <a:t>    Общение между людьми при помощи разговора.</a:t>
            </a:r>
          </a:p>
          <a:p>
            <a:pPr eaLnBrk="1" hangingPunct="1"/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Внутренняя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333300"/>
                </a:solidFill>
                <a:latin typeface="Georgia" panose="02040502050405020303" pitchFamily="18" charset="0"/>
              </a:rPr>
              <a:t>     Направлена на себя. Носит свёрнутый, сокращённый характер.</a:t>
            </a:r>
          </a:p>
          <a:p>
            <a:pPr eaLnBrk="1" hangingPunct="1"/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Устная</a:t>
            </a:r>
            <a:r>
              <a:rPr lang="ru-RU" sz="3600" dirty="0" smtClean="0">
                <a:solidFill>
                  <a:srgbClr val="007E39"/>
                </a:solidFill>
                <a:latin typeface="Georgia" panose="02040502050405020303" pitchFamily="18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333300"/>
                </a:solidFill>
                <a:latin typeface="Georgia" panose="02040502050405020303" pitchFamily="18" charset="0"/>
              </a:rPr>
              <a:t>    Отличается сокращённым количеством слов и простой грамматической конструкцией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  <a:ln w="50800">
            <a:noFill/>
          </a:ln>
        </p:spPr>
        <p:txBody>
          <a:bodyPr/>
          <a:lstStyle/>
          <a:p>
            <a:pPr eaLnBrk="1" hangingPunct="1"/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Письменная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333300"/>
                </a:solidFill>
                <a:latin typeface="Georgia" panose="02040502050405020303" pitchFamily="18" charset="0"/>
              </a:rPr>
              <a:t>    Очень чёткий замысел. Сложная смысловая программа.</a:t>
            </a:r>
          </a:p>
          <a:p>
            <a:pPr eaLnBrk="1" hangingPunct="1"/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Аффективная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333300"/>
                </a:solidFill>
                <a:latin typeface="Georgia" panose="02040502050405020303" pitchFamily="18" charset="0"/>
              </a:rPr>
              <a:t>    Нет замысла. Очень проста, ограниченна «Ах!», «Ну, погоди!». </a:t>
            </a:r>
          </a:p>
          <a:p>
            <a:pPr eaLnBrk="1" hangingPunct="1"/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Диалогическая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333300"/>
                </a:solidFill>
                <a:latin typeface="Georgia" panose="02040502050405020303" pitchFamily="18" charset="0"/>
              </a:rPr>
              <a:t>    Речь при которой активны в равной степени все её участники.</a:t>
            </a:r>
          </a:p>
          <a:p>
            <a:pPr eaLnBrk="1" hangingPunct="1"/>
            <a:r>
              <a:rPr lang="ru-RU" sz="36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Монологическая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solidFill>
                  <a:srgbClr val="333300"/>
                </a:solidFill>
                <a:latin typeface="Georgia" panose="02040502050405020303" pitchFamily="18" charset="0"/>
              </a:rPr>
              <a:t>    Предъявляет высокие требования к говорящему (доклад, лекция).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1258888" y="403225"/>
            <a:ext cx="66976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  <a:latin typeface="Georgia" panose="02040502050405020303" pitchFamily="18" charset="0"/>
              </a:rPr>
              <a:t>Интеллект</a:t>
            </a: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286544" y="1340768"/>
            <a:ext cx="86423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latin typeface="Georgia" panose="02040502050405020303" pitchFamily="18" charset="0"/>
              </a:rPr>
              <a:t>Характерные черты:</a:t>
            </a:r>
          </a:p>
          <a:p>
            <a:r>
              <a:rPr lang="ru-RU" sz="3200" dirty="0">
                <a:latin typeface="Georgia" panose="02040502050405020303" pitchFamily="18" charset="0"/>
              </a:rPr>
              <a:t>1) Способность познавать окружающий мир.</a:t>
            </a:r>
          </a:p>
          <a:p>
            <a:r>
              <a:rPr lang="ru-RU" sz="3200" dirty="0">
                <a:latin typeface="Georgia" panose="02040502050405020303" pitchFamily="18" charset="0"/>
              </a:rPr>
              <a:t>2) Всеобщность (т.е. во всех видах умственной деятельности).</a:t>
            </a:r>
          </a:p>
          <a:p>
            <a:r>
              <a:rPr lang="ru-RU" sz="3200" dirty="0">
                <a:latin typeface="Georgia" panose="02040502050405020303" pitchFamily="18" charset="0"/>
              </a:rPr>
              <a:t>3) Наследуемость (преимущественно).</a:t>
            </a: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4221163"/>
            <a:ext cx="1890712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5"/>
          <p:cNvSpPr txBox="1">
            <a:spLocks noGrp="1"/>
          </p:cNvSpPr>
          <p:nvPr/>
        </p:nvSpPr>
        <p:spPr bwMode="auto">
          <a:xfrm>
            <a:off x="7693025" y="6453188"/>
            <a:ext cx="145097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C6DFC15-74E8-4D9E-B816-44E8A972E497}" type="slidenum">
              <a:rPr lang="ru-RU" altLang="ru-RU" sz="20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ru-RU" altLang="ru-RU" sz="2000">
              <a:latin typeface="Times New Roman" panose="02020603050405020304" pitchFamily="18" charset="0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0"/>
            <a:ext cx="8507288" cy="7064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sz="3600" dirty="0" smtClean="0">
                <a:solidFill>
                  <a:schemeClr val="tx2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  <a:t>Вопросы для самостоятельной работы</a:t>
            </a:r>
          </a:p>
        </p:txBody>
      </p:sp>
      <p:sp>
        <p:nvSpPr>
          <p:cNvPr id="3409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52513"/>
            <a:ext cx="9144000" cy="61928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2000" dirty="0" smtClean="0">
                <a:solidFill>
                  <a:schemeClr val="tx2">
                    <a:lumMod val="75000"/>
                  </a:schemeClr>
                </a:solidFill>
                <a:effectLst/>
              </a:rPr>
              <a:t>- </a:t>
            </a:r>
            <a:r>
              <a:rPr lang="ru-RU" altLang="ru-RU" dirty="0" smtClean="0">
                <a:solidFill>
                  <a:schemeClr val="tx2">
                    <a:lumMod val="75000"/>
                  </a:schemeClr>
                </a:solidFill>
                <a:effectLst/>
                <a:latin typeface="Constantia" panose="02030602050306030303" pitchFamily="18" charset="0"/>
              </a:rPr>
              <a:t>Объясните значение мышления для развития личности.</a:t>
            </a:r>
          </a:p>
          <a:p>
            <a:pPr marL="0" indent="0" eaLnBrk="1" hangingPunct="1">
              <a:lnSpc>
                <a:spcPct val="85000"/>
              </a:lnSpc>
              <a:spcBef>
                <a:spcPct val="25000"/>
              </a:spcBef>
              <a:buFont typeface="Wingdings" panose="05000000000000000000" pitchFamily="2" charset="2"/>
              <a:buNone/>
            </a:pPr>
            <a:r>
              <a:rPr lang="ru-RU" altLang="ru-RU" dirty="0" smtClean="0">
                <a:effectLst/>
                <a:latin typeface="Constantia" panose="02030602050306030303" pitchFamily="18" charset="0"/>
              </a:rPr>
              <a:t>-Ученику предложили найти обобщающее слово к двум следующим понятиям: километр – метр. Чтобы выполнить верно задание, какое мыслительное действие должен произвести ученик?</a:t>
            </a:r>
          </a:p>
          <a:p>
            <a:pPr marL="0" indent="0" eaLnBrk="1" hangingPunct="1">
              <a:lnSpc>
                <a:spcPct val="85000"/>
              </a:lnSpc>
              <a:spcBef>
                <a:spcPct val="25000"/>
              </a:spcBef>
              <a:buFont typeface="Wingdings" panose="05000000000000000000" pitchFamily="2" charset="2"/>
              <a:buNone/>
            </a:pPr>
            <a:r>
              <a:rPr lang="ru-RU" altLang="ru-RU" dirty="0" smtClean="0">
                <a:effectLst/>
                <a:latin typeface="Constantia" panose="02030602050306030303" pitchFamily="18" charset="0"/>
              </a:rPr>
              <a:t>-</a:t>
            </a:r>
            <a:r>
              <a:rPr lang="ru-RU" altLang="ru-RU" dirty="0" smtClean="0">
                <a:solidFill>
                  <a:schemeClr val="tx2">
                    <a:lumMod val="75000"/>
                  </a:schemeClr>
                </a:solidFill>
                <a:effectLst/>
                <a:latin typeface="Constantia" panose="02030602050306030303" pitchFamily="18" charset="0"/>
              </a:rPr>
              <a:t>Ребенку подготовительной группы предложили решить задачу: «Мама съела 3 конфеты, а сын 2. Сколько они съели конфет?» Мальчик отказался решать задачу, мотивируя тем, что так не бывает. Объясните поведение ребенка</a:t>
            </a:r>
            <a:r>
              <a:rPr lang="ru-RU" altLang="ru-RU" dirty="0" smtClean="0">
                <a:solidFill>
                  <a:schemeClr val="folHlink"/>
                </a:solidFill>
                <a:effectLst/>
                <a:latin typeface="Constantia" panose="02030602050306030303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3534310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4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40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40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99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76672"/>
            <a:ext cx="8748712" cy="5040313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ru-RU" altLang="ru-RU" sz="4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Функции мышления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endParaRPr lang="ru-RU" altLang="ru-RU" sz="4400" b="1" dirty="0" smtClean="0"/>
          </a:p>
          <a:p>
            <a:pPr eaLnBrk="1" hangingPunct="1">
              <a:defRPr/>
            </a:pPr>
            <a:r>
              <a:rPr lang="ru-RU" altLang="ru-RU" sz="3600" dirty="0" smtClean="0">
                <a:latin typeface="Georgia" panose="02040502050405020303" pitchFamily="18" charset="0"/>
              </a:rPr>
              <a:t>Установление всеобщих взаимосвязей</a:t>
            </a:r>
          </a:p>
          <a:p>
            <a:pPr eaLnBrk="1" hangingPunct="1">
              <a:defRPr/>
            </a:pPr>
            <a:r>
              <a:rPr lang="ru-RU" altLang="ru-RU" sz="3600" dirty="0" smtClean="0">
                <a:latin typeface="Georgia" panose="02040502050405020303" pitchFamily="18" charset="0"/>
              </a:rPr>
              <a:t>Обобщение свойств однородной группы явлений </a:t>
            </a:r>
          </a:p>
          <a:p>
            <a:pPr eaLnBrk="1" hangingPunct="1">
              <a:defRPr/>
            </a:pPr>
            <a:r>
              <a:rPr lang="ru-RU" altLang="ru-RU" sz="3600" dirty="0" smtClean="0">
                <a:latin typeface="Georgia" panose="02040502050405020303" pitchFamily="18" charset="0"/>
              </a:rPr>
              <a:t>Понимание сущности конкретного явления </a:t>
            </a:r>
          </a:p>
          <a:p>
            <a:pPr eaLnBrk="1" hangingPunct="1">
              <a:defRPr/>
            </a:pPr>
            <a:r>
              <a:rPr lang="ru-RU" altLang="ru-RU" sz="3600" dirty="0" smtClean="0">
                <a:latin typeface="Georgia" panose="02040502050405020303" pitchFamily="18" charset="0"/>
              </a:rPr>
              <a:t>Решение проблем и задач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ru-RU" altLang="ru-RU" b="1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ru-RU" altLang="ru-RU" b="1" dirty="0" smtClean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52115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anose="02040502050405020303" pitchFamily="18" charset="0"/>
              </a:rPr>
              <a:t>Виды мышления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65175"/>
            <a:ext cx="9144000" cy="6092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sz="2800" b="1" dirty="0" smtClean="0"/>
              <a:t>    </a:t>
            </a:r>
            <a:r>
              <a:rPr lang="ru-RU" altLang="ru-RU" dirty="0" smtClean="0">
                <a:latin typeface="Georgia" panose="02040502050405020303" pitchFamily="18" charset="0"/>
              </a:rPr>
              <a:t>Мышление неоднородно. Существуют разные его виды.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dirty="0" smtClean="0">
                <a:latin typeface="Georgia" panose="02040502050405020303" pitchFamily="18" charset="0"/>
              </a:rPr>
              <a:t>    Они различаются по своему функциональному назначению, строению, используемым средствам, познавательным возможностям.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dirty="0" smtClean="0">
                <a:latin typeface="Georgia" panose="02040502050405020303" pitchFamily="18" charset="0"/>
              </a:rPr>
              <a:t>    Генетическая психология выделяет три вида мышления: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dirty="0" smtClean="0">
                <a:solidFill>
                  <a:schemeClr val="hlink"/>
                </a:solidFill>
                <a:latin typeface="Georgia" panose="02040502050405020303" pitchFamily="18" charset="0"/>
              </a:rPr>
              <a:t>Наглядно-действенное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dirty="0" smtClean="0">
                <a:solidFill>
                  <a:schemeClr val="hlink"/>
                </a:solidFill>
                <a:latin typeface="Georgia" panose="02040502050405020303" pitchFamily="18" charset="0"/>
              </a:rPr>
              <a:t>Наглядно-образное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dirty="0" smtClean="0">
                <a:solidFill>
                  <a:schemeClr val="hlink"/>
                </a:solidFill>
                <a:latin typeface="Georgia" panose="02040502050405020303" pitchFamily="18" charset="0"/>
              </a:rPr>
              <a:t>Словесно-логическое.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dirty="0" smtClean="0">
                <a:latin typeface="Georgia" panose="02040502050405020303" pitchFamily="18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xmlns="" val="38334405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dirty="0" smtClean="0">
                <a:latin typeface="Georgia" panose="02040502050405020303" pitchFamily="18" charset="0"/>
              </a:rPr>
              <a:t>Виды мышления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ru-RU" u="sng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Наглядно-действенное мышление</a:t>
            </a:r>
            <a:r>
              <a:rPr lang="ru-RU" altLang="ru-RU" sz="2800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i="1" dirty="0" smtClean="0">
                <a:solidFill>
                  <a:schemeClr val="hlink"/>
                </a:solidFill>
                <a:latin typeface="Georgia" panose="02040502050405020303" pitchFamily="18" charset="0"/>
              </a:rPr>
              <a:t>—</a:t>
            </a:r>
            <a:r>
              <a:rPr lang="ru-RU" altLang="ru-RU" sz="2800" i="1" dirty="0" smtClean="0">
                <a:latin typeface="Georgia" panose="02040502050405020303" pitchFamily="18" charset="0"/>
              </a:rPr>
              <a:t> </a:t>
            </a:r>
            <a:r>
              <a:rPr lang="ru-RU" altLang="ru-RU" sz="2800" dirty="0" smtClean="0">
                <a:latin typeface="Georgia" panose="02040502050405020303" pitchFamily="18" charset="0"/>
              </a:rPr>
              <a:t>это особый вид мышления, суть которого </a:t>
            </a:r>
            <a:r>
              <a:rPr lang="ru-RU" alt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заключается в практической преобразовательной деятельности</a:t>
            </a:r>
            <a:r>
              <a:rPr lang="ru-RU" altLang="ru-RU" sz="2800" dirty="0" smtClean="0">
                <a:solidFill>
                  <a:schemeClr val="hlink"/>
                </a:solidFill>
                <a:latin typeface="Georgia" panose="02040502050405020303" pitchFamily="18" charset="0"/>
              </a:rPr>
              <a:t>,</a:t>
            </a:r>
            <a:r>
              <a:rPr lang="ru-RU" altLang="ru-RU" sz="2800" dirty="0" smtClean="0">
                <a:latin typeface="Georgia" panose="02040502050405020303" pitchFamily="18" charset="0"/>
              </a:rPr>
              <a:t> осуществляемой с реальными предметами. Первичный вид мышления, возникающий у ребенка.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sz="2800" dirty="0" smtClean="0">
                <a:latin typeface="Georgia" panose="02040502050405020303" pitchFamily="18" charset="0"/>
              </a:rPr>
              <a:t>         Также  широко представлен у людей, занятых производственным трудом, результатом которого является создание какого-либо материального продукта. 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altLang="ru-RU" sz="2800" dirty="0" smtClean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920807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dirty="0" smtClean="0">
                <a:latin typeface="Georgia" panose="02040502050405020303" pitchFamily="18" charset="0"/>
              </a:rPr>
              <a:t>Виды мышления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ru-RU" u="sng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Словесно-логическое мышление</a:t>
            </a:r>
            <a:r>
              <a:rPr lang="ru-RU" alt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altLang="ru-RU" dirty="0" smtClean="0">
                <a:solidFill>
                  <a:schemeClr val="hlink"/>
                </a:solidFill>
                <a:latin typeface="Georgia" panose="02040502050405020303" pitchFamily="18" charset="0"/>
              </a:rPr>
              <a:t>-</a:t>
            </a:r>
            <a:r>
              <a:rPr lang="ru-RU" altLang="ru-RU" dirty="0" smtClean="0">
                <a:latin typeface="Georgia" panose="02040502050405020303" pitchFamily="18" charset="0"/>
              </a:rPr>
              <a:t> вид мышления, осуществляемый при помощи логических операций с понятиями.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dirty="0" smtClean="0">
                <a:latin typeface="Georgia" panose="02040502050405020303" pitchFamily="18" charset="0"/>
              </a:rPr>
              <a:t>           При этом, решая те или иные умственные задачи, мы   пользуемся готовыми знаниями, полученными другими людьми и выраженными в форме </a:t>
            </a:r>
            <a:r>
              <a:rPr lang="ru-RU" alt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понятий, суждений, умозаключений. </a:t>
            </a:r>
          </a:p>
        </p:txBody>
      </p:sp>
    </p:spTree>
    <p:extLst>
      <p:ext uri="{BB962C8B-B14F-4D97-AF65-F5344CB8AC3E}">
        <p14:creationId xmlns:p14="http://schemas.microsoft.com/office/powerpoint/2010/main" xmlns="" val="1804177248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8" grpId="0"/>
      <p:bldP spid="2140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512" y="1279461"/>
            <a:ext cx="8626475" cy="5572125"/>
          </a:xfrm>
        </p:spPr>
        <p:txBody>
          <a:bodyPr/>
          <a:lstStyle/>
          <a:p>
            <a:pPr eaLnBrk="1" hangingPunct="1"/>
            <a:r>
              <a:rPr lang="ru-RU" altLang="ru-RU" sz="3600" dirty="0" smtClean="0">
                <a:solidFill>
                  <a:srgbClr val="002060"/>
                </a:solidFill>
                <a:effectLst/>
                <a:latin typeface="Constantia" panose="02030602050306030303" pitchFamily="18" charset="0"/>
              </a:rPr>
              <a:t>Основная задача </a:t>
            </a:r>
            <a:r>
              <a:rPr lang="ru-RU" altLang="ru-RU" sz="3600" dirty="0" smtClean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мышления заключается в том, чтобы выявить существенные, необходимые связи, основанные на реальных зависимостях, отделив их от случайных совпадений во времени и пространстве.</a:t>
            </a:r>
            <a:br>
              <a:rPr lang="ru-RU" altLang="ru-RU" sz="3600" dirty="0" smtClean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</a:br>
            <a:r>
              <a:rPr lang="ru-RU" altLang="ru-RU" sz="3600" dirty="0" smtClean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/>
            </a:r>
            <a:br>
              <a:rPr lang="ru-RU" altLang="ru-RU" sz="3600" dirty="0" smtClean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</a:br>
            <a:r>
              <a:rPr lang="ru-RU" altLang="ru-RU" sz="3600" dirty="0" smtClean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Выявление связей  и отношений между предметами и явлениями осуществляется посредством</a:t>
            </a:r>
            <a:r>
              <a:rPr lang="ru-RU" altLang="ru-RU" sz="360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altLang="ru-RU" sz="3600" dirty="0" smtClean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>преобразования и особых умственных операций.</a:t>
            </a:r>
            <a:br>
              <a:rPr lang="ru-RU" altLang="ru-RU" sz="3600" dirty="0" smtClean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</a:br>
            <a:r>
              <a:rPr lang="ru-RU" altLang="ru-RU" sz="3600" dirty="0" smtClean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  <a:t/>
            </a:r>
            <a:br>
              <a:rPr lang="ru-RU" altLang="ru-RU" sz="3600" dirty="0" smtClean="0">
                <a:solidFill>
                  <a:schemeClr val="tx1"/>
                </a:solidFill>
                <a:effectLst/>
                <a:latin typeface="Constantia" panose="02030602050306030303" pitchFamily="18" charset="0"/>
              </a:rPr>
            </a:br>
            <a:r>
              <a:rPr lang="ru-RU" altLang="ru-RU" sz="3600" dirty="0" smtClean="0">
                <a:effectLst/>
                <a:latin typeface="Constantia" panose="02030602050306030303" pitchFamily="18" charset="0"/>
              </a:rPr>
              <a:t/>
            </a:r>
            <a:br>
              <a:rPr lang="ru-RU" altLang="ru-RU" sz="3600" dirty="0" smtClean="0">
                <a:effectLst/>
                <a:latin typeface="Constantia" panose="02030602050306030303" pitchFamily="18" charset="0"/>
              </a:rPr>
            </a:br>
            <a:endParaRPr lang="ru-RU" altLang="ru-RU" sz="3600" dirty="0" smtClean="0">
              <a:effectLst/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400348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-387424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dirty="0" smtClean="0">
                <a:latin typeface="Constantia" panose="02030602050306030303" pitchFamily="18" charset="0"/>
              </a:rPr>
              <a:t>Основные мыслительные операции</a:t>
            </a: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32656"/>
            <a:ext cx="9144000" cy="59499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defRPr/>
            </a:pPr>
            <a:endParaRPr lang="ru-RU" altLang="ru-RU" sz="9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800" u="sng" dirty="0" smtClean="0">
                <a:solidFill>
                  <a:schemeClr val="hlink"/>
                </a:solidFill>
                <a:latin typeface="Georgia" panose="02040502050405020303" pitchFamily="18" charset="0"/>
              </a:rPr>
              <a:t>Анализ</a:t>
            </a:r>
            <a:r>
              <a:rPr lang="ru-RU" altLang="ru-RU" sz="2800" dirty="0" smtClean="0">
                <a:solidFill>
                  <a:schemeClr val="hlink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dirty="0" smtClean="0">
                <a:latin typeface="Georgia" panose="02040502050405020303" pitchFamily="18" charset="0"/>
              </a:rPr>
              <a:t>– мыслительная операция расчленения сложного объекта на составляющие его части или характеристики.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800" u="sng" dirty="0" smtClean="0">
                <a:solidFill>
                  <a:schemeClr val="hlink"/>
                </a:solidFill>
                <a:latin typeface="Georgia" panose="02040502050405020303" pitchFamily="18" charset="0"/>
              </a:rPr>
              <a:t>Синтез</a:t>
            </a:r>
            <a:r>
              <a:rPr lang="ru-RU" altLang="ru-RU" sz="2800" dirty="0" smtClean="0">
                <a:latin typeface="Georgia" panose="02040502050405020303" pitchFamily="18" charset="0"/>
              </a:rPr>
              <a:t> – мыслительная операция, позволяющая в едином процессе мысленно переходить от частей к целому.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800" u="sng" dirty="0" smtClean="0">
                <a:solidFill>
                  <a:schemeClr val="hlink"/>
                </a:solidFill>
                <a:latin typeface="Georgia" panose="02040502050405020303" pitchFamily="18" charset="0"/>
              </a:rPr>
              <a:t>Сравнение</a:t>
            </a:r>
            <a:r>
              <a:rPr lang="ru-RU" altLang="ru-RU" sz="2800" u="sng" dirty="0" smtClean="0">
                <a:latin typeface="Georgia" panose="02040502050405020303" pitchFamily="18" charset="0"/>
              </a:rPr>
              <a:t> –</a:t>
            </a:r>
            <a:r>
              <a:rPr lang="ru-RU" altLang="ru-RU" sz="2800" dirty="0" smtClean="0">
                <a:latin typeface="Georgia" panose="02040502050405020303" pitchFamily="18" charset="0"/>
              </a:rPr>
              <a:t> мыслительная операция, основанная на установлении сходства и различия между объектами.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800" u="sng" dirty="0" smtClean="0">
                <a:solidFill>
                  <a:schemeClr val="hlink"/>
                </a:solidFill>
                <a:latin typeface="Georgia" panose="02040502050405020303" pitchFamily="18" charset="0"/>
              </a:rPr>
              <a:t>Обобщение</a:t>
            </a:r>
            <a:r>
              <a:rPr lang="ru-RU" altLang="ru-RU" sz="2800" dirty="0" smtClean="0">
                <a:latin typeface="Georgia" panose="02040502050405020303" pitchFamily="18" charset="0"/>
              </a:rPr>
              <a:t> – мысленное объединение предметов и явлений по их общим и существенным признакам.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800" u="sng" dirty="0" smtClean="0">
                <a:solidFill>
                  <a:schemeClr val="hlink"/>
                </a:solidFill>
                <a:latin typeface="Georgia" panose="02040502050405020303" pitchFamily="18" charset="0"/>
              </a:rPr>
              <a:t>Абстрагирование </a:t>
            </a:r>
            <a:r>
              <a:rPr lang="ru-RU" altLang="ru-RU" sz="2800" dirty="0" smtClean="0">
                <a:latin typeface="Georgia" panose="02040502050405020303" pitchFamily="18" charset="0"/>
              </a:rPr>
              <a:t>– отвлечение – мыслительная операция, основанная на выделении существенных свойств и связей предмета и отвлечения от других – несущественных.</a:t>
            </a:r>
          </a:p>
        </p:txBody>
      </p:sp>
    </p:spTree>
    <p:extLst>
      <p:ext uri="{BB962C8B-B14F-4D97-AF65-F5344CB8AC3E}">
        <p14:creationId xmlns:p14="http://schemas.microsoft.com/office/powerpoint/2010/main" xmlns="" val="224319784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11175" y="0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4000" dirty="0" smtClean="0">
                <a:latin typeface="Georgia" panose="02040502050405020303" pitchFamily="18" charset="0"/>
              </a:rPr>
              <a:t>Формы мышления</a:t>
            </a:r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9251950" cy="51450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dirty="0" smtClean="0">
                <a:solidFill>
                  <a:schemeClr val="hlink"/>
                </a:solidFill>
                <a:latin typeface="Georgia" panose="02040502050405020303" pitchFamily="18" charset="0"/>
              </a:rPr>
              <a:t>Понятие </a:t>
            </a:r>
            <a:r>
              <a:rPr lang="ru-RU" altLang="ru-RU" dirty="0" smtClean="0">
                <a:latin typeface="Georgia" panose="02040502050405020303" pitchFamily="18" charset="0"/>
              </a:rPr>
              <a:t>– форма мышления, отражающая существенные свойства, связи и отношения предметов и явлений, выраженная словом или группой слов. 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dirty="0" smtClean="0">
                <a:solidFill>
                  <a:schemeClr val="hlink"/>
                </a:solidFill>
                <a:latin typeface="Georgia" panose="02040502050405020303" pitchFamily="18" charset="0"/>
              </a:rPr>
              <a:t>Суждение</a:t>
            </a:r>
            <a:r>
              <a:rPr lang="ru-RU" altLang="ru-RU" dirty="0" smtClean="0">
                <a:latin typeface="Georgia" panose="02040502050405020303" pitchFamily="18" charset="0"/>
              </a:rPr>
              <a:t> – форма мышления, отражающая связи между предметами и явлениями; утверждение или отрицание чего-либо. Могут быть истинными и ложными.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 dirty="0" smtClean="0">
                <a:solidFill>
                  <a:schemeClr val="hlink"/>
                </a:solidFill>
                <a:latin typeface="Georgia" panose="02040502050405020303" pitchFamily="18" charset="0"/>
              </a:rPr>
              <a:t>Умозаключение </a:t>
            </a:r>
            <a:r>
              <a:rPr lang="ru-RU" altLang="ru-RU" dirty="0" smtClean="0">
                <a:latin typeface="Georgia" panose="02040502050405020303" pitchFamily="18" charset="0"/>
              </a:rPr>
              <a:t>– форма мышления, при которой на основе нескольких суждений делается определенный вывод. Могут быть индуктивными, дедуктивными и по аналогии. </a:t>
            </a:r>
          </a:p>
        </p:txBody>
      </p:sp>
    </p:spTree>
    <p:extLst>
      <p:ext uri="{BB962C8B-B14F-4D97-AF65-F5344CB8AC3E}">
        <p14:creationId xmlns:p14="http://schemas.microsoft.com/office/powerpoint/2010/main" xmlns="" val="101988179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1279</Words>
  <Application>Microsoft Office PowerPoint</Application>
  <PresentationFormat>Экран (4:3)</PresentationFormat>
  <Paragraphs>135</Paragraphs>
  <Slides>27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МЫШЛЕНИЕ. </vt:lpstr>
      <vt:lpstr>Мышление – это:</vt:lpstr>
      <vt:lpstr>Слайд 3</vt:lpstr>
      <vt:lpstr>Виды мышления</vt:lpstr>
      <vt:lpstr>Виды мышления</vt:lpstr>
      <vt:lpstr>Виды мышления</vt:lpstr>
      <vt:lpstr>Основная задача мышления заключается в том, чтобы выявить существенные, необходимые связи, основанные на реальных зависимостях, отделив их от случайных совпадений во времени и пространстве.  Выявление связей  и отношений между предметами и явлениями осуществляется посредством преобразования и особых умственных операций.   </vt:lpstr>
      <vt:lpstr>Основные мыслительные операции</vt:lpstr>
      <vt:lpstr>Формы мышления</vt:lpstr>
      <vt:lpstr>Слайд 10</vt:lpstr>
      <vt:lpstr>Индивидуальные особенности мышления проявляются в продуктивности ума, составляющими которого являются отдельные качества мышления:</vt:lpstr>
      <vt:lpstr>Составляющие продуктивности ума</vt:lpstr>
      <vt:lpstr>Качества мышления:</vt:lpstr>
      <vt:lpstr>Слайд 14</vt:lpstr>
      <vt:lpstr>Сигнальные системы</vt:lpstr>
      <vt:lpstr>Речь – это озвученная мысль, свойственная только человеку</vt:lpstr>
      <vt:lpstr>Функции речи (слова)</vt:lpstr>
      <vt:lpstr>Слайд 18</vt:lpstr>
      <vt:lpstr>Слайд 19</vt:lpstr>
      <vt:lpstr>Бэби-Хоспитал Найдена в 1978 на Сьерра-Леоне в стаде обезьян</vt:lpstr>
      <vt:lpstr>Мальчик – обезьяна из Камбоджи</vt:lpstr>
      <vt:lpstr>Слайд 22</vt:lpstr>
      <vt:lpstr> Речь (вторая сигнальная система) – материальная основа мышления. Функции речи:</vt:lpstr>
      <vt:lpstr>Виды речи:</vt:lpstr>
      <vt:lpstr>Слайд 25</vt:lpstr>
      <vt:lpstr>Слайд 26</vt:lpstr>
      <vt:lpstr>Вопросы для самостоятельной работы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Мурылёв</dc:creator>
  <cp:lastModifiedBy>Win-10</cp:lastModifiedBy>
  <cp:revision>11</cp:revision>
  <dcterms:created xsi:type="dcterms:W3CDTF">2011-02-21T15:37:40Z</dcterms:created>
  <dcterms:modified xsi:type="dcterms:W3CDTF">2020-05-11T17:05:30Z</dcterms:modified>
</cp:coreProperties>
</file>